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16"/>
  </p:notesMasterIdLst>
  <p:handoutMasterIdLst>
    <p:handoutMasterId r:id="rId17"/>
  </p:handoutMasterIdLst>
  <p:sldIdLst>
    <p:sldId id="256" r:id="rId4"/>
    <p:sldId id="321" r:id="rId5"/>
    <p:sldId id="323" r:id="rId6"/>
    <p:sldId id="310" r:id="rId7"/>
    <p:sldId id="311" r:id="rId8"/>
    <p:sldId id="312" r:id="rId9"/>
    <p:sldId id="313" r:id="rId10"/>
    <p:sldId id="315" r:id="rId11"/>
    <p:sldId id="322" r:id="rId12"/>
    <p:sldId id="316" r:id="rId13"/>
    <p:sldId id="317" r:id="rId14"/>
    <p:sldId id="320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FF00"/>
    <a:srgbClr val="D60093"/>
    <a:srgbClr val="0000FF"/>
    <a:srgbClr val="FF0066"/>
    <a:srgbClr val="FF0000"/>
    <a:srgbClr val="00FFFF"/>
    <a:srgbClr val="CC3300"/>
    <a:srgbClr val="00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2FC0A8-D3C7-43B7-B614-7BC1A59902B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673995-F2CF-4F1A-9A69-340E862B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45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4821F-7FEB-454A-943D-A6C4C65F004D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87591-97B0-404B-87F7-6F12FFBB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1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BF13B-31A0-480D-B171-DA5C0A2CF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F315C-1A70-4558-A188-952157F86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056BA-CA20-4613-AA12-D49D2611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890ED-B4C0-43A1-9935-0EC267D99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27C6D-CF60-4095-8A95-EDB0DE75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2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A6008-9F0F-4D2D-818C-2238F16B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DED2A-6D31-476F-8203-AC77E3A1F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33876-E227-477C-9E99-BC5E4B1DF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F6C7E-BA6D-4ED1-BD76-581B963B1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8394C-E425-49AE-942B-216FAAA3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CA5C45-899D-4A5C-AD49-6E0319A1F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037200-4C4E-4539-BE01-549FAAD3B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AEB17-6A91-455B-AB5B-3C4F63A2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E4CD1-11AE-484D-9661-4F03F0F05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1A0CA-CA2C-4770-8F1F-C9B184735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4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0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33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93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28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9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5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0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00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A6604-B5E9-41E0-B25A-4247D3C9C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F0E2F-E332-4872-A338-C2293EC08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34DE0-09AB-4767-9FF7-421D02E9D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1A388-7435-4235-8C57-86222EEB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F6225-7EB8-4465-B013-B96ED0AB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9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04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4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1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5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47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0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1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72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9C1-A01C-4C7A-96B1-C628971F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2A9AE-D6BE-4BC8-81E1-BB224F405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B9E4C-C914-4BD7-BB6F-3C8739BED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92512-6205-43F1-9947-C4ABCE0F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77833-655D-4210-A449-2873504D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5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5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35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817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3185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15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464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871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38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3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B44E0-813E-4729-BB8B-AD69E65D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EA965-EFD4-4899-BAC8-3E6BA7944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6500-B31B-40B1-A0AF-8766C92DF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1B590-D025-4C18-B609-131FD4A2C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F093D-33AD-4539-81E1-C6B957A2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318AE-BE58-41E9-9F8B-DE1054CD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F7967-52A0-4BFD-A4C4-A5302AA9C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8A7CB-D42F-44EA-87EF-8EB0A56EA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3FAD8-1FDE-4D24-B796-751FEF2A7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FCB2BA-70C1-4241-B29C-E70BDEE19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DEEC98-505B-4B60-A221-5899E344D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5B4527-11F4-44B2-B3D9-EF826E84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6E4E03-857E-4E16-B5CD-D733E601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8F8166-C7FE-4DD8-B151-E04D9544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7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B41B-57F5-4310-A24B-565F8A920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94EB9-A5A9-4D02-9099-AE667484B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55701-160F-4AF3-885F-4A3F203C1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C8FAB-9F09-43B5-9865-E63932CD3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7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258CF0-48F4-456B-80DA-CADD73F3E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82C79B-4132-4986-A44B-251A40CBF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5E301-F0A2-4255-B809-34D06D05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7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8DD90-850A-411A-A280-C1FC74D1B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F2678-9DB3-479B-817C-925BA55A8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A35B6-651D-4E31-93D1-A2065A9C4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0F79E-7393-4C55-AAC2-A76CDB4D3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142C4-2704-4AFE-8042-B8D020ED6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0FCA9-E02D-4B65-80DA-57457579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9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1E6F-8878-4A63-A8D7-CEA63D512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439C4E-9FF7-4AD5-979B-B46B30023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9C0D7-22E8-4BBB-B55B-065E2A822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ABF94-54B0-4750-B4ED-5B0F4419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AC7DD-5F8B-4792-B911-2254BB1F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2D5A9-D83C-4258-BFBB-7ECD1744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8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FB1E1D-3458-4E25-9151-2ED00307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61F62-0F40-4E05-BFDA-19DEED73E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48C85-1F94-4AB2-A872-8E39C4393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0AC2B-387B-4A32-89C8-5EA8866AE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BCECB-3E3C-4404-91C2-9F7DFA72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1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4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1ACE54-CCA7-4BD1-96BD-E9E112D1B7C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5A8F83-8BCD-4CD5-BCF5-1263A095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9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BF6DA9-D7B9-4CAF-B0C1-6D17C49018DF}"/>
              </a:ext>
            </a:extLst>
          </p:cNvPr>
          <p:cNvSpPr txBox="1"/>
          <p:nvPr/>
        </p:nvSpPr>
        <p:spPr>
          <a:xfrm>
            <a:off x="762000" y="5266802"/>
            <a:ext cx="7772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উপস্থাপক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b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as-IN" sz="3200" b="1" i="0" dirty="0">
                <a:solidFill>
                  <a:srgbClr val="00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ওয়াহিদা সুলতানা</a:t>
            </a:r>
            <a:b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উপসচিব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b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পরিসংখ্যান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ব্যবস্থাপনা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বিভা</a:t>
            </a:r>
            <a: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endParaRPr lang="en-US" dirty="0"/>
          </a:p>
        </p:txBody>
      </p:sp>
      <p:pic>
        <p:nvPicPr>
          <p:cNvPr id="2050" name="Picture 2" descr="ফাল্গুনী হাওয়ায় শিমুল গাছে লেগেছে আগুন">
            <a:extLst>
              <a:ext uri="{FF2B5EF4-FFF2-40B4-BE49-F238E27FC236}">
                <a16:creationId xmlns:a16="http://schemas.microsoft.com/office/drawing/2014/main" id="{5EED2014-37AA-4CED-8555-FB8F212B6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6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724400"/>
          </a:xfrm>
        </p:spPr>
        <p:txBody>
          <a:bodyPr>
            <a:normAutofit fontScale="77500" lnSpcReduction="20000"/>
          </a:bodyPr>
          <a:lstStyle/>
          <a:p>
            <a:pPr marL="109728" indent="0" algn="just" eaLnBrk="1" hangingPunct="1">
              <a:buNone/>
            </a:pPr>
            <a:r>
              <a:rPr lang="en-US" sz="3600" dirty="0">
                <a:latin typeface="Nikosh" pitchFamily="2" charset="0"/>
                <a:cs typeface="Nikosh" pitchFamily="2" charset="0"/>
              </a:rPr>
              <a:t>(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১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)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কর্মচারীর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দন্ডের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মাসেক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বেতন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হইতে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কর্তনপূর্বক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আদায়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করিতে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হইবে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marL="109728" indent="0" eaLnBrk="1" hangingPunct="1">
              <a:buNone/>
            </a:pPr>
            <a:endParaRPr lang="en-US" sz="3600" dirty="0">
              <a:latin typeface="Nikosh" pitchFamily="2" charset="0"/>
              <a:cs typeface="Nikosh" pitchFamily="2" charset="0"/>
            </a:endParaRPr>
          </a:p>
          <a:p>
            <a:pPr marL="109728" indent="0" algn="just">
              <a:buNone/>
            </a:pPr>
            <a:r>
              <a:rPr lang="en-US" sz="3600" dirty="0">
                <a:latin typeface="Nikosh" pitchFamily="2" charset="0"/>
                <a:cs typeface="Nikosh" pitchFamily="2" charset="0"/>
              </a:rPr>
              <a:t>(২)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কর্মচারী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নিজের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বিল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নিজে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উত্তোলনকারী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হইলে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তাহাকে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বেতন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বিল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হইতে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দন্ডের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কর্তন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করিবার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লিখিত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নির্দেশ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করিতে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হইবে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উক্ত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নির্দেশের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কপি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হিসাবরক্ষণ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অফিসে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প্রেরণ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করিতে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হইবে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উক্ত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কর্মচারী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বেতন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বিল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হইতে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দন্ডের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কর্তন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না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করিলে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হিসাবরক্ষণ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অফিস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উক্ত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কর্তনপূর্বক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বিল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পাশ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করিবে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marL="109728" indent="0">
              <a:buNone/>
            </a:pPr>
            <a:endParaRPr lang="en-US" sz="3600" dirty="0">
              <a:latin typeface="Nikosh" pitchFamily="2" charset="0"/>
              <a:cs typeface="Nikosh" pitchFamily="2" charset="0"/>
            </a:endParaRPr>
          </a:p>
          <a:p>
            <a:pPr marL="109728" indent="0" algn="just">
              <a:buNone/>
            </a:pPr>
            <a:r>
              <a:rPr lang="en-US" sz="3600" dirty="0">
                <a:latin typeface="Nikosh" pitchFamily="2" charset="0"/>
                <a:cs typeface="Nikosh" pitchFamily="2" charset="0"/>
              </a:rPr>
              <a:t>(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৩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)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কর্মচারী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নিজের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বিল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নিজে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উত্তোলনকারী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না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হইলে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তাহার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বেতন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হইতে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দন্ডের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কর্তন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করিবার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লিখিত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নির্দেশ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করিতে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হইবে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উক্ত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নির্দেশের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কপি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হিসাব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শাখায়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প্রেরণ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করিতে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হইবে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।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1066800" y="152400"/>
            <a:ext cx="7010400" cy="1107996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ctr"/>
            <a:r>
              <a:rPr lang="en-US" sz="6600" dirty="0">
                <a:latin typeface="Nikosh" pitchFamily="2" charset="0"/>
                <a:cs typeface="Nikosh" pitchFamily="2" charset="0"/>
              </a:rPr>
              <a:t>৮। </a:t>
            </a:r>
            <a:r>
              <a:rPr lang="en-US" sz="6600" dirty="0" err="1">
                <a:latin typeface="Nikosh" pitchFamily="2" charset="0"/>
                <a:cs typeface="Nikosh" pitchFamily="2" charset="0"/>
              </a:rPr>
              <a:t>দন্ডের</a:t>
            </a:r>
            <a:r>
              <a:rPr lang="en-US" sz="6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6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>
                <a:latin typeface="Nikosh" pitchFamily="2" charset="0"/>
                <a:cs typeface="Nikosh" pitchFamily="2" charset="0"/>
              </a:rPr>
              <a:t>কর্তন</a:t>
            </a:r>
            <a:r>
              <a:rPr lang="en-US" sz="6600" dirty="0">
                <a:latin typeface="Nikosh" pitchFamily="2" charset="0"/>
                <a:cs typeface="Nikosh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2645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pPr algn="ctr"/>
            <a:r>
              <a:rPr lang="en-US" dirty="0">
                <a:latin typeface="Nikosh" pitchFamily="2" charset="0"/>
                <a:cs typeface="Nikosh" pitchFamily="2" charset="0"/>
              </a:rPr>
              <a:t>৯।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হেফাজত</a:t>
            </a:r>
            <a:r>
              <a:rPr lang="en-US" dirty="0">
                <a:latin typeface="Nikosh" pitchFamily="2" charset="0"/>
                <a:cs typeface="Nikosh" pitchFamily="2" charset="0"/>
              </a:rPr>
              <a:t>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8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Nikosh" pitchFamily="2" charset="0"/>
                <a:cs typeface="Nikosh" pitchFamily="2" charset="0"/>
              </a:rPr>
              <a:t>(১)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সিভিল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আপিল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নং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৪৮/২০১১ এ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সুপ্রীম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কোর্টের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আপিল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বিভাগ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কর্তৃক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প্রদত্ত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রায়ে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সংবিধান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সপ্তম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সংশোধন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)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আইন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১৯৮৬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সনের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১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নং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আইন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)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বাতিল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ঘোষণা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করায়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 “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Executive Instruction No. SED/PS/82-103, dated the 14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September, 1982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”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এস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আর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ও, নং-১৫৪-আইন/৮৯,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অত:পর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উক্ত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Executive Instruction 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এর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আর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ও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বলিয়া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উল্লিখিত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বিলুপ্ত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হইয়াছে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marL="0" indent="0" algn="just">
              <a:buNone/>
            </a:pP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Nikosh" pitchFamily="2" charset="0"/>
                <a:cs typeface="Nikosh" pitchFamily="2" charset="0"/>
              </a:rPr>
              <a:t>(২)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উক্তরুপ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বিলুপ্ত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হওয়া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সত্ত্বেও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-</a:t>
            </a:r>
          </a:p>
          <a:p>
            <a:pPr marL="0" indent="0" algn="just">
              <a:buNone/>
            </a:pP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Nikosh" pitchFamily="2" charset="0"/>
                <a:cs typeface="Nikosh" pitchFamily="2" charset="0"/>
              </a:rPr>
              <a:t>(ক)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উক্ত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Executive Instruction 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এস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আর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ও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এর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অধীন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যে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সকল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কার্যক্রম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নিষ্পন্ন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হইয়াছে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উহা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এই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বিধিমালার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অধীন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নিষ্পন্ন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বলিয়া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গণ্য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হইবে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;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এবং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Nikosh" pitchFamily="2" charset="0"/>
                <a:cs typeface="Nikosh" pitchFamily="2" charset="0"/>
              </a:rPr>
              <a:t>(খ)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কার্যক্রম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অনিষ্পন্ন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থাকিলে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উহা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উক্ত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Executive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Instruction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এস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আর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ও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এর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অধীন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নিষ্পন্ন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করিতে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হইবে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1295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ওওও শিমুল! | মাস্টারি ডটকম">
            <a:extLst>
              <a:ext uri="{FF2B5EF4-FFF2-40B4-BE49-F238E27FC236}">
                <a16:creationId xmlns:a16="http://schemas.microsoft.com/office/drawing/2014/main" id="{F3DB6A20-2D75-445E-A8E9-390818FA6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" y="0"/>
            <a:ext cx="9139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381E0C-AB50-42F5-9460-9E29FA43B423}"/>
              </a:ext>
            </a:extLst>
          </p:cNvPr>
          <p:cNvSpPr txBox="1"/>
          <p:nvPr/>
        </p:nvSpPr>
        <p:spPr>
          <a:xfrm>
            <a:off x="2133600" y="2819400"/>
            <a:ext cx="6477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600" u="sng" dirty="0" err="1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19600" dirty="0"/>
          </a:p>
        </p:txBody>
      </p:sp>
    </p:spTree>
    <p:extLst>
      <p:ext uri="{BB962C8B-B14F-4D97-AF65-F5344CB8AC3E}">
        <p14:creationId xmlns:p14="http://schemas.microsoft.com/office/powerpoint/2010/main" val="191455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2286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4000" dirty="0" err="1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কর্মচারী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নিয়মিত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উপস্থিতি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)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বিধিমালা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, ২০১৯</a:t>
            </a:r>
            <a:br>
              <a:rPr lang="en-US" sz="3200" dirty="0">
                <a:latin typeface="Nikosh" pitchFamily="2" charset="0"/>
                <a:cs typeface="Nikosh" pitchFamily="2" charset="0"/>
              </a:rPr>
            </a:b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তারিখ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: ১৭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অগ্রহায়ণ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১৪২৬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বঙ্গাব্দ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/ </a:t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০২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ডিসেম্বর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২০১৯</a:t>
            </a:r>
          </a:p>
        </p:txBody>
      </p:sp>
    </p:spTree>
    <p:extLst>
      <p:ext uri="{BB962C8B-B14F-4D97-AF65-F5344CB8AC3E}">
        <p14:creationId xmlns:p14="http://schemas.microsoft.com/office/powerpoint/2010/main" val="352807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8800" u="sng" dirty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8800" u="sng" dirty="0" err="1">
                <a:latin typeface="Nikosh" pitchFamily="2" charset="0"/>
                <a:cs typeface="Nikosh" pitchFamily="2" charset="0"/>
              </a:rPr>
              <a:t>শিরোনাম</a:t>
            </a:r>
            <a:r>
              <a:rPr lang="en-US" sz="8800" u="sng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8800" u="sng" dirty="0" err="1">
                <a:latin typeface="Nikosh" pitchFamily="2" charset="0"/>
                <a:cs typeface="Nikosh" pitchFamily="2" charset="0"/>
              </a:rPr>
              <a:t>প্রবর্তন</a:t>
            </a:r>
            <a:r>
              <a:rPr lang="en-US" sz="8800" u="sng" dirty="0">
                <a:latin typeface="Nikosh" pitchFamily="2" charset="0"/>
                <a:cs typeface="Nikosh" pitchFamily="2" charset="0"/>
              </a:rPr>
              <a:t>:</a:t>
            </a:r>
          </a:p>
          <a:p>
            <a:pPr marL="109728" indent="0" algn="just">
              <a:buNone/>
            </a:pPr>
            <a:endParaRPr lang="en-US" dirty="0">
              <a:latin typeface="Nikosh" pitchFamily="2" charset="0"/>
              <a:cs typeface="Nikosh" pitchFamily="2" charset="0"/>
            </a:endParaRPr>
          </a:p>
          <a:p>
            <a:pPr marL="109728" indent="0" algn="just">
              <a:buNone/>
            </a:pPr>
            <a:r>
              <a:rPr lang="en-US" sz="4000" dirty="0">
                <a:latin typeface="Nikosh" pitchFamily="2" charset="0"/>
                <a:cs typeface="Nikosh" pitchFamily="2" charset="0"/>
              </a:rPr>
              <a:t>(</a:t>
            </a:r>
            <a:r>
              <a:rPr lang="as-IN" sz="4000" dirty="0">
                <a:latin typeface="Nikosh" pitchFamily="2" charset="0"/>
                <a:cs typeface="Nikosh" pitchFamily="2" charset="0"/>
              </a:rPr>
              <a:t>১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)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এই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বিধিমালা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কর্মচারী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নিয়মিত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উপস্থিতি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)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বিধিমালা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, ২০১৯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নামে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অভিহিত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হইবে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marL="109728" indent="0" algn="just">
              <a:buNone/>
            </a:pPr>
            <a:endParaRPr lang="en-US" sz="4000" dirty="0">
              <a:latin typeface="Nikosh" pitchFamily="2" charset="0"/>
              <a:cs typeface="Nikosh" pitchFamily="2" charset="0"/>
            </a:endParaRPr>
          </a:p>
          <a:p>
            <a:pPr marL="109728" indent="0" algn="just">
              <a:buNone/>
            </a:pPr>
            <a:r>
              <a:rPr lang="en-US" sz="4000" dirty="0">
                <a:latin typeface="Nikosh" pitchFamily="2" charset="0"/>
                <a:cs typeface="Nikosh" pitchFamily="2" charset="0"/>
              </a:rPr>
              <a:t>(</a:t>
            </a:r>
            <a:r>
              <a:rPr lang="as-IN" sz="4000" dirty="0">
                <a:latin typeface="Nikosh" pitchFamily="2" charset="0"/>
                <a:cs typeface="Nikosh" pitchFamily="2" charset="0"/>
              </a:rPr>
              <a:t>২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)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ইহা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অবিলম্বে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কার্যকর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হইবে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marL="109728" indent="0" algn="just">
              <a:buNone/>
            </a:pP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2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68920"/>
            <a:ext cx="8001000" cy="539769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8800" u="sng" dirty="0">
                <a:latin typeface="Nikosh" pitchFamily="2" charset="0"/>
                <a:cs typeface="Nikosh" pitchFamily="2" charset="0"/>
              </a:rPr>
              <a:t>২। </a:t>
            </a:r>
            <a:r>
              <a:rPr lang="en-US" sz="8800" u="sng" dirty="0" err="1">
                <a:latin typeface="Nikosh" pitchFamily="2" charset="0"/>
                <a:cs typeface="Nikosh" pitchFamily="2" charset="0"/>
              </a:rPr>
              <a:t>সংজ্ঞা</a:t>
            </a:r>
            <a:endParaRPr lang="en-US" sz="8800" u="sng" dirty="0">
              <a:latin typeface="Nikosh" pitchFamily="2" charset="0"/>
              <a:cs typeface="Nikosh" pitchFamily="2" charset="0"/>
            </a:endParaRPr>
          </a:p>
          <a:p>
            <a:pPr marL="109728" indent="0" algn="ctr">
              <a:buNone/>
            </a:pPr>
            <a:endParaRPr lang="en-US" sz="1100" u="sng" dirty="0">
              <a:latin typeface="Nikosh" pitchFamily="2" charset="0"/>
              <a:cs typeface="Nikosh" pitchFamily="2" charset="0"/>
            </a:endParaRPr>
          </a:p>
          <a:p>
            <a:pPr marL="109728" indent="0" algn="just">
              <a:buNone/>
            </a:pPr>
            <a:r>
              <a:rPr lang="en-US" sz="4000" dirty="0" err="1">
                <a:latin typeface="Nikosh" pitchFamily="2" charset="0"/>
                <a:cs typeface="Nikosh" pitchFamily="2" charset="0"/>
              </a:rPr>
              <a:t>এই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বিধিমালায়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অভিব্যক্তিসমূহ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চাকরি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আইন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, ২০১৮ (২০১৮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সনের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৫৭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নং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আইন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)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এর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যে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অর্থে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হইয়াছে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সেই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অর্থে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প্রযোজ্য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হইবে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।</a:t>
            </a:r>
            <a:endParaRPr lang="en-US" sz="4000" u="sng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90600"/>
            <a:ext cx="8077200" cy="555009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5400" dirty="0">
                <a:latin typeface="Nikosh" pitchFamily="2" charset="0"/>
                <a:cs typeface="Nikosh" pitchFamily="2" charset="0"/>
              </a:rPr>
              <a:t>৩। </a:t>
            </a:r>
            <a:r>
              <a:rPr lang="en-US" sz="5400" dirty="0" err="1">
                <a:latin typeface="Nikosh" pitchFamily="2" charset="0"/>
                <a:cs typeface="Nikosh" pitchFamily="2" charset="0"/>
              </a:rPr>
              <a:t>বিনা</a:t>
            </a:r>
            <a:r>
              <a:rPr lang="en-US" sz="5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>
                <a:latin typeface="Nikosh" pitchFamily="2" charset="0"/>
                <a:cs typeface="Nikosh" pitchFamily="2" charset="0"/>
              </a:rPr>
              <a:t>অনুমতিতে</a:t>
            </a:r>
            <a:r>
              <a:rPr lang="en-US" sz="5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>
                <a:latin typeface="Nikosh" pitchFamily="2" charset="0"/>
                <a:cs typeface="Nikosh" pitchFamily="2" charset="0"/>
              </a:rPr>
              <a:t>কর্মে</a:t>
            </a:r>
            <a:r>
              <a:rPr lang="en-US" sz="5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>
                <a:latin typeface="Nikosh" pitchFamily="2" charset="0"/>
                <a:cs typeface="Nikosh" pitchFamily="2" charset="0"/>
              </a:rPr>
              <a:t>অনুপস্থিতি</a:t>
            </a:r>
            <a:r>
              <a:rPr lang="en-US" sz="5400" dirty="0">
                <a:latin typeface="Nikosh" pitchFamily="2" charset="0"/>
                <a:cs typeface="Nikosh" pitchFamily="2" charset="0"/>
              </a:rPr>
              <a:t>:</a:t>
            </a:r>
          </a:p>
          <a:p>
            <a:pPr marL="109728" indent="0" algn="just">
              <a:buNone/>
            </a:pPr>
            <a:endParaRPr lang="en-US" dirty="0">
              <a:latin typeface="Nikosh" pitchFamily="2" charset="0"/>
              <a:cs typeface="Nikosh" pitchFamily="2" charset="0"/>
            </a:endParaRPr>
          </a:p>
          <a:p>
            <a:pPr marL="109728" indent="0" algn="just">
              <a:buNone/>
            </a:pPr>
            <a:r>
              <a:rPr lang="en-US" dirty="0">
                <a:latin typeface="Nikosh" pitchFamily="2" charset="0"/>
                <a:cs typeface="Nikosh" pitchFamily="2" charset="0"/>
              </a:rPr>
              <a:t>(</a:t>
            </a:r>
            <a:r>
              <a:rPr lang="as-IN" dirty="0">
                <a:latin typeface="Nikosh" pitchFamily="2" charset="0"/>
                <a:cs typeface="Nikosh" pitchFamily="2" charset="0"/>
              </a:rPr>
              <a:t>১</a:t>
            </a:r>
            <a:r>
              <a:rPr lang="en-US" dirty="0">
                <a:latin typeface="Nikosh" pitchFamily="2" charset="0"/>
                <a:cs typeface="Nikosh" pitchFamily="2" charset="0"/>
              </a:rPr>
              <a:t>)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উপযুক্ত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কর্তৃপক্ষের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পূর্বানুমতি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ব্যতিরেকে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কর্মচারী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নিজ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কর্মে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অনুপস্থিত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থাকিতে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পারিবেন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না</a:t>
            </a:r>
            <a:r>
              <a:rPr lang="en-US" dirty="0">
                <a:latin typeface="Nikosh" pitchFamily="2" charset="0"/>
                <a:cs typeface="Nikosh" pitchFamily="2" charset="0"/>
              </a:rPr>
              <a:t>।</a:t>
            </a:r>
          </a:p>
          <a:p>
            <a:pPr marL="624078" indent="-514350" algn="just">
              <a:buAutoNum type="arabicParenBoth"/>
            </a:pPr>
            <a:endParaRPr lang="en-US" dirty="0">
              <a:latin typeface="Nikosh" pitchFamily="2" charset="0"/>
              <a:cs typeface="Nikosh" pitchFamily="2" charset="0"/>
            </a:endParaRPr>
          </a:p>
          <a:p>
            <a:pPr marL="109728" indent="0" algn="just">
              <a:buNone/>
            </a:pPr>
            <a:r>
              <a:rPr lang="en-US" dirty="0">
                <a:latin typeface="Nikosh" pitchFamily="2" charset="0"/>
                <a:cs typeface="Nikosh" pitchFamily="2" charset="0"/>
              </a:rPr>
              <a:t>(</a:t>
            </a:r>
            <a:r>
              <a:rPr lang="as-IN" dirty="0">
                <a:latin typeface="Nikosh" pitchFamily="2" charset="0"/>
                <a:cs typeface="Nikosh" pitchFamily="2" charset="0"/>
              </a:rPr>
              <a:t>২</a:t>
            </a:r>
            <a:r>
              <a:rPr lang="en-US" dirty="0">
                <a:latin typeface="Nikosh" pitchFamily="2" charset="0"/>
                <a:cs typeface="Nikosh" pitchFamily="2" charset="0"/>
              </a:rPr>
              <a:t>)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উপবিধি</a:t>
            </a:r>
            <a:r>
              <a:rPr lang="en-US" dirty="0">
                <a:latin typeface="Nikosh" pitchFamily="2" charset="0"/>
                <a:cs typeface="Nikosh" pitchFamily="2" charset="0"/>
              </a:rPr>
              <a:t> (১)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এর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বিধান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লঙ্ঘন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করিলে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উপযুক্ত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কর্তৃপক্ষ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কর্মচারীকে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কারণ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দর্শাইবার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যুক্তিসংগত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সুযোগ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করিয়া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অনুপস্থিত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কর্মচারীর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প্রতিদেনের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অনুপস্থিতির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>
                <a:latin typeface="Nikosh" pitchFamily="2" charset="0"/>
                <a:cs typeface="Nikosh" pitchFamily="2" charset="0"/>
              </a:rPr>
              <a:t> ১ (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এক</a:t>
            </a:r>
            <a:r>
              <a:rPr lang="en-US" dirty="0">
                <a:latin typeface="Nikosh" pitchFamily="2" charset="0"/>
                <a:cs typeface="Nikosh" pitchFamily="2" charset="0"/>
              </a:rPr>
              <a:t>)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দিনের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মূল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বেতনের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সমপরিমাণ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অর্থ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কর্তন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করিতে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পারিবে</a:t>
            </a:r>
            <a:r>
              <a:rPr lang="en-US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072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76200"/>
            <a:ext cx="8229600" cy="609600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US" sz="3600" dirty="0">
                <a:latin typeface="Nikosh" pitchFamily="2" charset="0"/>
                <a:cs typeface="Nikosh" pitchFamily="2" charset="0"/>
              </a:rPr>
              <a:t>৪।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বিনানুমতিতে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অফিস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ত্যাগ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:</a:t>
            </a:r>
          </a:p>
          <a:p>
            <a:pPr marL="109728" indent="0" algn="ctr">
              <a:buNone/>
            </a:pP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A5380C-3310-4E1B-85AD-7506935B5B4C}"/>
              </a:ext>
            </a:extLst>
          </p:cNvPr>
          <p:cNvSpPr txBox="1"/>
          <p:nvPr/>
        </p:nvSpPr>
        <p:spPr>
          <a:xfrm>
            <a:off x="76200" y="838200"/>
            <a:ext cx="90678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sz="3600" dirty="0">
                <a:latin typeface="Nikosh" pitchFamily="2" charset="0"/>
                <a:cs typeface="Nikosh" pitchFamily="2" charset="0"/>
              </a:rPr>
              <a:t>(১)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উপযুক্ত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কর্তৃপক্ষের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পূর্বানুমতি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ব্যতিরেকে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কর্মচারী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অফিস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চলাকালীন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অফিস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ত্যাগ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করিতে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পারিবেন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না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:</a:t>
            </a:r>
          </a:p>
          <a:p>
            <a:pPr indent="0" algn="just">
              <a:buNone/>
            </a:pPr>
            <a:r>
              <a:rPr lang="en-US" sz="3600" dirty="0" err="1">
                <a:latin typeface="Nikosh" pitchFamily="2" charset="0"/>
                <a:cs typeface="Nikosh" pitchFamily="2" charset="0"/>
              </a:rPr>
              <a:t>তবে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শর্ত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যে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জরুরি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প্রয়োজনে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সহকর্মীকে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অবগতকরণপূর্বক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অফিস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ত্যাগ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যাইবে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বিধিমালার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তফসিল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অনুযায়ী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সংরক্ষিত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রেজিস্টারে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এইরূপ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অফিস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ত্যাগের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সময়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তারিখ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লিপিবদ্ধ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করিতে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হইবে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indent="0" algn="just">
              <a:buNone/>
            </a:pPr>
            <a:endParaRPr lang="en-US" sz="2000" dirty="0">
              <a:latin typeface="Nikosh" pitchFamily="2" charset="0"/>
              <a:cs typeface="Nikosh" pitchFamily="2" charset="0"/>
            </a:endParaRPr>
          </a:p>
          <a:p>
            <a:pPr indent="0" algn="just">
              <a:buNone/>
            </a:pPr>
            <a:r>
              <a:rPr lang="en-US" sz="3600" dirty="0">
                <a:latin typeface="Nikosh" pitchFamily="2" charset="0"/>
                <a:cs typeface="Nikosh" pitchFamily="2" charset="0"/>
              </a:rPr>
              <a:t>(২)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উপবিধি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(১)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বিধান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লঙ্ঘন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করিলে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উপযুক্ত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কর্তৃপক্ষ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কর্মচারীকে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দর্শাইবার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যুক্তিসংগত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সুযোগ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করিয়া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এইরূপ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ক্ষেত্রের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উক্ত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কর্মচারীর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১ (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এক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)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দিনের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মূল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বেতনের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সমপরিমাণ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কর্তন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করিতে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পারিবে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6667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09800"/>
            <a:ext cx="8610600" cy="4255532"/>
          </a:xfrm>
        </p:spPr>
        <p:txBody>
          <a:bodyPr>
            <a:noAutofit/>
          </a:bodyPr>
          <a:lstStyle/>
          <a:p>
            <a:pPr marL="624078" indent="-514350">
              <a:buAutoNum type="arabicParenBoth"/>
            </a:pPr>
            <a:r>
              <a:rPr lang="en-US" sz="2800" dirty="0" err="1"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কর্মচারী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যুক্তিসংগত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ব্যতীত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 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বিলম্বে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অফিসে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উপস্থিত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হইতে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পারিবে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না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marL="624078" indent="-514350">
              <a:buAutoNum type="arabicParenBoth"/>
            </a:pP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marL="624078" indent="-514350" algn="just">
              <a:buAutoNum type="arabicParenBoth"/>
            </a:pPr>
            <a:r>
              <a:rPr lang="en-US" sz="2800" dirty="0" err="1">
                <a:latin typeface="Nikosh" pitchFamily="2" charset="0"/>
                <a:cs typeface="Nikosh" pitchFamily="2" charset="0"/>
              </a:rPr>
              <a:t>উপবিধি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(১)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বিধান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লঙ্ঘন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করিলে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উপযুক্ত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কর্তৃপক্ষ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সংশিষ্ট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কর্মচারীকে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দর্শাইবার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যুক্তিসংগত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সুযোগ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করিয়া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২ (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দই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)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দিনের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বিলম্বে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উপস্থিতির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উক্ত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কর্মচারীর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১ (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এক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)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দিনের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মূল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বেতনের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সমপরিমাণ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কর্তন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করিতে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পারিবে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318748-1C96-4B76-B1F3-5295360E7BE7}"/>
              </a:ext>
            </a:extLst>
          </p:cNvPr>
          <p:cNvSpPr txBox="1"/>
          <p:nvPr/>
        </p:nvSpPr>
        <p:spPr>
          <a:xfrm>
            <a:off x="1905000" y="392668"/>
            <a:ext cx="502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en-US" sz="5400" b="1" dirty="0">
                <a:latin typeface="Nikosh" pitchFamily="2" charset="0"/>
                <a:cs typeface="Nikosh" pitchFamily="2" charset="0"/>
              </a:rPr>
              <a:t>৫। </a:t>
            </a:r>
            <a:r>
              <a:rPr lang="en-US" sz="5400" b="1" dirty="0" err="1">
                <a:latin typeface="Nikosh" pitchFamily="2" charset="0"/>
                <a:cs typeface="Nikosh" pitchFamily="2" charset="0"/>
              </a:rPr>
              <a:t>বিলম্বে</a:t>
            </a:r>
            <a:r>
              <a:rPr lang="en-US" sz="5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>
                <a:latin typeface="Nikosh" pitchFamily="2" charset="0"/>
                <a:cs typeface="Nikosh" pitchFamily="2" charset="0"/>
              </a:rPr>
              <a:t>উপস্থিতি</a:t>
            </a:r>
            <a:r>
              <a:rPr lang="en-US" sz="5400" b="1" dirty="0">
                <a:latin typeface="Nikosh" pitchFamily="2" charset="0"/>
                <a:cs typeface="Nikosh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07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6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86800" cy="3505200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sz="4400" dirty="0" err="1">
                <a:latin typeface="Nikosh" pitchFamily="2" charset="0"/>
                <a:cs typeface="Nikosh" pitchFamily="2" charset="0"/>
              </a:rPr>
              <a:t>কোন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কর্মচারী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৩০ (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ত্রিশ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)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দিনের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বিধি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৩, ৪, ও ৫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এর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বর্ণিত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অপরাধ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একাধিকবার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করিলে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উপযুক্ত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ক</a:t>
            </a:r>
            <a:r>
              <a:rPr lang="as-IN" sz="4400" dirty="0">
                <a:latin typeface="Nikosh" pitchFamily="2" charset="0"/>
                <a:cs typeface="Nikosh" pitchFamily="2" charset="0"/>
              </a:rPr>
              <a:t>র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্</a:t>
            </a:r>
            <a:r>
              <a:rPr lang="as-IN" sz="4400" dirty="0">
                <a:latin typeface="Nikosh" pitchFamily="2" charset="0"/>
                <a:cs typeface="Nikosh" pitchFamily="2" charset="0"/>
              </a:rPr>
              <a:t>ত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ৃ</a:t>
            </a:r>
            <a:r>
              <a:rPr lang="as-IN" sz="4400" dirty="0">
                <a:latin typeface="Nikosh" pitchFamily="2" charset="0"/>
                <a:cs typeface="Nikosh" pitchFamily="2" charset="0"/>
              </a:rPr>
              <a:t>প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ক</a:t>
            </a:r>
            <a:r>
              <a:rPr lang="as-IN" sz="4400" dirty="0">
                <a:latin typeface="Nikosh" pitchFamily="2" charset="0"/>
                <a:cs typeface="Nikosh" pitchFamily="2" charset="0"/>
              </a:rPr>
              <a:t>্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ষ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উক্ত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কর্মচারীর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সর্বোচ্চ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০৭ (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সাত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)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দিনের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মূল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বেতনের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সমপরিমাণ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কর্তন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করিতে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পারিবে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609600" y="508337"/>
            <a:ext cx="8305800" cy="1015663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ctr"/>
            <a:r>
              <a:rPr lang="en-US" sz="6000" dirty="0">
                <a:latin typeface="Nikosh" pitchFamily="2" charset="0"/>
                <a:cs typeface="Nikosh" pitchFamily="2" charset="0"/>
              </a:rPr>
              <a:t>৬।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অপরাধের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পুনরাবৃত্তির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দন্ড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067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267200"/>
          </a:xfrm>
        </p:spPr>
        <p:txBody>
          <a:bodyPr>
            <a:noAutofit/>
          </a:bodyPr>
          <a:lstStyle/>
          <a:p>
            <a:pPr marL="109728" indent="0" algn="just" eaLnBrk="1" hangingPunct="1">
              <a:buNone/>
            </a:pPr>
            <a:r>
              <a:rPr lang="en-US" sz="2400" dirty="0">
                <a:latin typeface="Nikosh" pitchFamily="2" charset="0"/>
                <a:cs typeface="Nikosh" pitchFamily="2" charset="0"/>
              </a:rPr>
              <a:t>(</a:t>
            </a:r>
            <a:r>
              <a:rPr lang="as-IN" sz="2400" dirty="0">
                <a:latin typeface="Nikosh" pitchFamily="2" charset="0"/>
                <a:cs typeface="Nikosh" pitchFamily="2" charset="0"/>
              </a:rPr>
              <a:t>১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)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বিধি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৩, ৪, ৫ ও ৬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এর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অধীন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কর্মচারীর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বেতন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কর্তনের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আদেশ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হইলে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কর্মচারী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৩ (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তিন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)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কার্যদিবসের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উপযুক্ত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কর্তৃপক্ষের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নিকট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উক্ত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আদেশ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পুনর্বিবেচনার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আবেদন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করিতে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পারিবেন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marL="109728" indent="0" algn="just" eaLnBrk="1" hangingPunct="1">
              <a:buNone/>
            </a:pP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marL="109728" indent="0" algn="just">
              <a:buNone/>
            </a:pPr>
            <a:r>
              <a:rPr lang="en-US" sz="2400" dirty="0">
                <a:latin typeface="Nikosh" pitchFamily="2" charset="0"/>
                <a:cs typeface="Nikosh" pitchFamily="2" charset="0"/>
              </a:rPr>
              <a:t>(</a:t>
            </a:r>
            <a:r>
              <a:rPr lang="as-IN" sz="2400" dirty="0">
                <a:latin typeface="Nikosh" pitchFamily="2" charset="0"/>
                <a:cs typeface="Nikosh" pitchFamily="2" charset="0"/>
              </a:rPr>
              <a:t>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)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উপবিধি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(১)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এর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অধীন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পুনর্বিবেচনার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আবেদন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হইলে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আদেশ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প্রদানকারী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কর্তৃপক্ষ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কর্মচারীকে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শুনানির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যুক্তিসংগত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সুযোগ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করিয়া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প্রদত্ত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আদেশ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সংশোধন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বাতিল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করিতে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পারিবে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বহাল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রাখিতে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পারিবে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marL="109728" indent="0" algn="just" eaLnBrk="1" hangingPunct="1">
              <a:buNone/>
            </a:pP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marL="109728" indent="0" algn="just">
              <a:buNone/>
            </a:pPr>
            <a:r>
              <a:rPr lang="en-US" sz="2400" dirty="0">
                <a:latin typeface="Nikosh" pitchFamily="2" charset="0"/>
                <a:cs typeface="Nikosh" pitchFamily="2" charset="0"/>
              </a:rPr>
              <a:t>(৩)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পুনর্বিবেচনার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আবেদন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শুনানির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সাক্ষ্যের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সংক্ষিপ্তসার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প্রাপ্ত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তথ্যাদি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সিদ্ধান্ত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লিপিবদ্ধ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করিতে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হইবে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2057400" y="344269"/>
            <a:ext cx="5638800" cy="646331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ctr"/>
            <a:r>
              <a:rPr lang="en-US" sz="3600" dirty="0">
                <a:latin typeface="Nikosh" pitchFamily="2" charset="0"/>
                <a:cs typeface="Nikosh" pitchFamily="2" charset="0"/>
              </a:rPr>
              <a:t>৭।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পুনর্বিবেচনা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9793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3206</TotalTime>
  <Words>705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Gill Sans MT</vt:lpstr>
      <vt:lpstr>Nikosh</vt:lpstr>
      <vt:lpstr>Times New Roman</vt:lpstr>
      <vt:lpstr>Office Theme</vt:lpstr>
      <vt:lpstr>Gallery</vt:lpstr>
      <vt:lpstr>Organic</vt:lpstr>
      <vt:lpstr>PowerPoint Presentation</vt:lpstr>
      <vt:lpstr>সরকারি কর্মচারী (নিয়মিত উপস্থিতি) বিধিমালা, ২০১৯ তারিখ: ১৭ অগ্রহায়ণ ১৪২৬ বঙ্গাব্দ/  ০২ ডিসেম্বর ২০১৯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৯। হেফাজত: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“সরকারি কর্মচারী ( শৃঙ্খলা ও আপীল) বিধিমালা, ২০১৮”</dc:title>
  <dc:creator>admin-3</dc:creator>
  <cp:lastModifiedBy>Microsoft Windows</cp:lastModifiedBy>
  <cp:revision>821</cp:revision>
  <cp:lastPrinted>2021-02-03T10:17:19Z</cp:lastPrinted>
  <dcterms:created xsi:type="dcterms:W3CDTF">2019-10-22T06:22:56Z</dcterms:created>
  <dcterms:modified xsi:type="dcterms:W3CDTF">2022-03-13T08:40:09Z</dcterms:modified>
</cp:coreProperties>
</file>